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6858000" cy="9144000"/>
  <p:embeddedFontLs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Impact" panose="020B0806030902050204" pitchFamily="34" charset="0"/>
      <p:regular r:id="rId43"/>
    </p:embeddedFont>
    <p:embeddedFont>
      <p:font typeface="Economica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2185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16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132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440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382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98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545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996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280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014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006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39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406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016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17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923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099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204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117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08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272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909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05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804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740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492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460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008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850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374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39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67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93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048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26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09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1008933"/>
            <a:ext cx="1081625" cy="1499895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0" y="4355670"/>
            <a:ext cx="1081625" cy="1499895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925673"/>
            <a:ext cx="3054600" cy="204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1276166"/>
            <a:ext cx="8520599" cy="2838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599" cy="142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613633"/>
            <a:ext cx="1081625" cy="1499895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4744470"/>
            <a:ext cx="1081625" cy="1499895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899" cy="447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899" cy="447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865866"/>
            <a:ext cx="2807999" cy="371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799" cy="5454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199" cy="2381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3692000"/>
            <a:ext cx="4045199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zh-TW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</a:rPr>
              <a:t>‹#›</a:t>
            </a:fld>
            <a:endParaRPr lang="zh-TW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class.kaggle.com/c/104-1-mlds-final-projec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peech.ee.ntu.edu.tw/~sense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visingh599.github.io/deeplearning/visual-qa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visualqa.org/download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kera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L4ljatT7DRXjXugaw6rTsJVcIYiXHopN-_Puzbtzkw4/edit?usp=shari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svocds.blob.core.windows.net/coco2014/train2014.zip" TargetMode="External"/><Relationship Id="rId7" Type="http://schemas.openxmlformats.org/officeDocument/2006/relationships/hyperlink" Target="http://speech.ee.ntu.edu.tw/~sense/final_pack.tgz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peech.ee.ntu.edu.tw/~sense/val2014.zip" TargetMode="External"/><Relationship Id="rId5" Type="http://schemas.openxmlformats.org/officeDocument/2006/relationships/hyperlink" Target="http://msvocds.blob.core.windows.net/coco2014/val2014.zip" TargetMode="External"/><Relationship Id="rId4" Type="http://schemas.openxmlformats.org/officeDocument/2006/relationships/hyperlink" Target="http://speech.ee.ntu.edu.tw/~sense/train2014.zip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2486925" y="1925675"/>
            <a:ext cx="4169999" cy="204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6000" b="1"/>
              <a:t>V I S U A L</a:t>
            </a:r>
          </a:p>
          <a:p>
            <a:pPr lvl="0">
              <a:spcBef>
                <a:spcPts val="0"/>
              </a:spcBef>
              <a:buNone/>
            </a:pPr>
            <a:r>
              <a:rPr lang="zh-TW" sz="3600"/>
              <a:t>QUESTION ANSWERING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 amt="62000"/>
          </a:blip>
          <a:srcRect l="6951" r="7115" b="7604"/>
          <a:stretch/>
        </p:blipFill>
        <p:spPr>
          <a:xfrm>
            <a:off x="33500" y="379399"/>
            <a:ext cx="9077001" cy="60991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3044725" y="4299133"/>
            <a:ext cx="3054600" cy="170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66666"/>
                </a:solidFill>
              </a:rPr>
              <a:t>沈昇勳  r03942071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66666"/>
                </a:solidFill>
              </a:rPr>
              <a:t>沈家豪  r04921047</a:t>
            </a:r>
          </a:p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zh-TW" sz="1800">
                <a:solidFill>
                  <a:srgbClr val="666666"/>
                </a:solidFill>
              </a:rPr>
              <a:t>廖宜修  r03921048</a:t>
            </a:r>
          </a:p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zh-TW" sz="1800">
                <a:solidFill>
                  <a:srgbClr val="666666"/>
                </a:solidFill>
              </a:rPr>
              <a:t>呂相弘  r03942039</a:t>
            </a:r>
          </a:p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zh-TW" sz="1800">
                <a:solidFill>
                  <a:srgbClr val="666666"/>
                </a:solidFill>
              </a:rPr>
              <a:t>吳彥諶  r03942044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786875" y="1587775"/>
            <a:ext cx="3570299" cy="56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M L D S    F I N A L   P R O J E C 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Question set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2200"/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Data format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50" y="2136825"/>
            <a:ext cx="7245298" cy="304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Multiple choices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2200"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Data format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50" y="2129214"/>
            <a:ext cx="7245300" cy="2447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Answer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2200"/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Data format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00" y="2107875"/>
            <a:ext cx="1664399" cy="248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Annotation ( Optional 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2200"/>
          </a:p>
        </p:txBody>
      </p:sp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Data format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86" y="2127362"/>
            <a:ext cx="7668428" cy="32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3">
            <a:alphaModFix amt="55000"/>
          </a:blip>
          <a:srcRect b="12907"/>
          <a:stretch/>
        </p:blipFill>
        <p:spPr>
          <a:xfrm>
            <a:off x="161625" y="374700"/>
            <a:ext cx="8820749" cy="5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46650" y="2569958"/>
            <a:ext cx="8520599" cy="110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b="1"/>
              <a:t>Submission Format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Submission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Kaggle platform</a:t>
            </a:r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https://inclass.kaggle.com/c/104-1-mlds-final-project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Submit your </a:t>
            </a:r>
            <a:r>
              <a:rPr lang="zh-TW" sz="2200">
                <a:solidFill>
                  <a:srgbClr val="FF0000"/>
                </a:solidFill>
              </a:rPr>
              <a:t>predict.csv</a:t>
            </a:r>
            <a:r>
              <a:rPr lang="zh-TW" sz="2200"/>
              <a:t> on it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50 % public score and 50% private score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Submission format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	predict.csv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25" y="2126868"/>
            <a:ext cx="1025100" cy="329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3">
            <a:alphaModFix amt="55000"/>
          </a:blip>
          <a:srcRect b="12907"/>
          <a:stretch/>
        </p:blipFill>
        <p:spPr>
          <a:xfrm>
            <a:off x="161625" y="374700"/>
            <a:ext cx="8820749" cy="5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46650" y="2569958"/>
            <a:ext cx="8520599" cy="110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b="1"/>
              <a:t>User Guide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Think about what we have learned...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sp>
        <p:nvSpPr>
          <p:cNvPr id="218" name="Shape 218"/>
          <p:cNvSpPr txBox="1"/>
          <p:nvPr/>
        </p:nvSpPr>
        <p:spPr>
          <a:xfrm rot="2043097">
            <a:off x="943436" y="2629631"/>
            <a:ext cx="1424082" cy="655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000">
                <a:latin typeface="Impact"/>
                <a:ea typeface="Impact"/>
                <a:cs typeface="Impact"/>
                <a:sym typeface="Impact"/>
              </a:rPr>
              <a:t>DNN</a:t>
            </a:r>
          </a:p>
        </p:txBody>
      </p:sp>
      <p:sp>
        <p:nvSpPr>
          <p:cNvPr id="219" name="Shape 219"/>
          <p:cNvSpPr txBox="1"/>
          <p:nvPr/>
        </p:nvSpPr>
        <p:spPr>
          <a:xfrm rot="-391209">
            <a:off x="3061494" y="2563553"/>
            <a:ext cx="1424010" cy="655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3000">
                <a:latin typeface="Impact"/>
                <a:ea typeface="Impact"/>
                <a:cs typeface="Impact"/>
                <a:sym typeface="Impact"/>
              </a:rPr>
              <a:t>RNN</a:t>
            </a:r>
          </a:p>
        </p:txBody>
      </p:sp>
      <p:sp>
        <p:nvSpPr>
          <p:cNvPr id="220" name="Shape 220"/>
          <p:cNvSpPr txBox="1"/>
          <p:nvPr/>
        </p:nvSpPr>
        <p:spPr>
          <a:xfrm rot="168815">
            <a:off x="3589563" y="4349758"/>
            <a:ext cx="1424016" cy="6553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3000">
                <a:latin typeface="Impact"/>
                <a:ea typeface="Impact"/>
                <a:cs typeface="Impact"/>
                <a:sym typeface="Impact"/>
              </a:rPr>
              <a:t>CNN</a:t>
            </a:r>
          </a:p>
        </p:txBody>
      </p:sp>
      <p:sp>
        <p:nvSpPr>
          <p:cNvPr id="221" name="Shape 221"/>
          <p:cNvSpPr txBox="1"/>
          <p:nvPr/>
        </p:nvSpPr>
        <p:spPr>
          <a:xfrm rot="-456816">
            <a:off x="5026114" y="3032786"/>
            <a:ext cx="2696774" cy="1108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3000">
                <a:latin typeface="Impact"/>
                <a:ea typeface="Impact"/>
                <a:cs typeface="Impact"/>
                <a:sym typeface="Impact"/>
              </a:rPr>
              <a:t>WORD EMBEDDING</a:t>
            </a:r>
          </a:p>
        </p:txBody>
      </p:sp>
      <p:sp>
        <p:nvSpPr>
          <p:cNvPr id="222" name="Shape 222"/>
          <p:cNvSpPr txBox="1"/>
          <p:nvPr/>
        </p:nvSpPr>
        <p:spPr>
          <a:xfrm rot="335520">
            <a:off x="829845" y="4076357"/>
            <a:ext cx="2696934" cy="1108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3000">
                <a:latin typeface="Impact"/>
                <a:ea typeface="Impact"/>
                <a:cs typeface="Impact"/>
                <a:sym typeface="Impact"/>
              </a:rPr>
              <a:t>STRUCTURE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zh-TW" sz="3000">
                <a:latin typeface="Impact"/>
                <a:ea typeface="Impact"/>
                <a:cs typeface="Impact"/>
                <a:sym typeface="Impact"/>
              </a:rPr>
              <a:t>LEARNING</a:t>
            </a:r>
          </a:p>
        </p:txBody>
      </p:sp>
      <p:sp>
        <p:nvSpPr>
          <p:cNvPr id="223" name="Shape 223"/>
          <p:cNvSpPr txBox="1"/>
          <p:nvPr/>
        </p:nvSpPr>
        <p:spPr>
          <a:xfrm rot="-175602">
            <a:off x="4915169" y="5259639"/>
            <a:ext cx="2696917" cy="11084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Impact"/>
                <a:ea typeface="Impact"/>
                <a:cs typeface="Impact"/>
                <a:sym typeface="Impact"/>
              </a:rPr>
              <a:t>Haruhi Suzumiya</a:t>
            </a:r>
          </a:p>
        </p:txBody>
      </p:sp>
      <p:sp>
        <p:nvSpPr>
          <p:cNvPr id="224" name="Shape 224"/>
          <p:cNvSpPr txBox="1"/>
          <p:nvPr/>
        </p:nvSpPr>
        <p:spPr>
          <a:xfrm rot="1135727">
            <a:off x="6108867" y="1865060"/>
            <a:ext cx="2696732" cy="11083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Impact"/>
                <a:ea typeface="Impact"/>
                <a:cs typeface="Impact"/>
                <a:sym typeface="Impact"/>
              </a:rPr>
              <a:t>AGE OF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Impact"/>
                <a:ea typeface="Impact"/>
                <a:cs typeface="Impact"/>
                <a:sym typeface="Impact"/>
              </a:rPr>
              <a:t>EMPIRE</a:t>
            </a:r>
          </a:p>
        </p:txBody>
      </p:sp>
      <p:sp>
        <p:nvSpPr>
          <p:cNvPr id="225" name="Shape 225"/>
          <p:cNvSpPr txBox="1"/>
          <p:nvPr/>
        </p:nvSpPr>
        <p:spPr>
          <a:xfrm rot="245637">
            <a:off x="1494346" y="5774070"/>
            <a:ext cx="2348993" cy="6550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3000">
                <a:latin typeface="Impact"/>
                <a:ea typeface="Impact"/>
                <a:cs typeface="Impact"/>
                <a:sym typeface="Impact"/>
              </a:rPr>
              <a:t>TAIWAN NO.1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Think about what we have learned...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Image → CNN feature extraction →</a:t>
            </a:r>
            <a:r>
              <a:rPr lang="zh-TW" sz="2200">
                <a:solidFill>
                  <a:srgbClr val="FF0000"/>
                </a:solidFill>
              </a:rPr>
              <a:t> image vectors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Question → Word embedding → </a:t>
            </a:r>
            <a:r>
              <a:rPr lang="zh-TW" sz="2200">
                <a:solidFill>
                  <a:srgbClr val="FF0000"/>
                </a:solidFill>
              </a:rPr>
              <a:t>word vectors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Answer → Word embedding → </a:t>
            </a:r>
            <a:r>
              <a:rPr lang="zh-TW" sz="2200">
                <a:solidFill>
                  <a:srgbClr val="FF0000"/>
                </a:solidFill>
              </a:rPr>
              <a:t>word vectors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22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2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and then…?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Shape 95"/>
          <p:cNvGrpSpPr/>
          <p:nvPr/>
        </p:nvGrpSpPr>
        <p:grpSpPr>
          <a:xfrm>
            <a:off x="1503362" y="876300"/>
            <a:ext cx="6137250" cy="5105400"/>
            <a:chOff x="965812" y="787950"/>
            <a:chExt cx="6137250" cy="5105400"/>
          </a:xfrm>
        </p:grpSpPr>
        <p:pic>
          <p:nvPicPr>
            <p:cNvPr id="96" name="Shape 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5812" y="811750"/>
              <a:ext cx="1038225" cy="505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Shape 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9087" y="787950"/>
              <a:ext cx="5133975" cy="5105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Shape 98"/>
          <p:cNvSpPr txBox="1"/>
          <p:nvPr/>
        </p:nvSpPr>
        <p:spPr>
          <a:xfrm>
            <a:off x="4079925" y="6057900"/>
            <a:ext cx="1065900" cy="471599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hlinkClick r:id="rId5"/>
              </a:rPr>
              <a:t>DEMO</a:t>
            </a:r>
          </a:p>
          <a:p>
            <a:pPr lvl="0" algn="ctr">
              <a:spcBef>
                <a:spcPts val="0"/>
              </a:spcBef>
              <a:buNone/>
            </a:pPr>
            <a:endParaRPr sz="1800">
              <a:solidFill>
                <a:srgbClr val="222222"/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An undergraduate from MIT did this...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Blog : </a:t>
            </a:r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https://avisingh599.github.io/deeplearning/visual-qa/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350" y="2626725"/>
            <a:ext cx="7557298" cy="34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 rotWithShape="1">
          <a:blip r:embed="rId3">
            <a:alphaModFix amt="55000"/>
          </a:blip>
          <a:srcRect b="12907"/>
          <a:stretch/>
        </p:blipFill>
        <p:spPr>
          <a:xfrm>
            <a:off x="161625" y="374700"/>
            <a:ext cx="8820749" cy="5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46650" y="2569958"/>
            <a:ext cx="8520599" cy="110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b="1"/>
              <a:t>Some Rules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You can...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Use any toolkit ( Caffe, libsvm, libdnn … )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Use any library ( theano, Torch, Tensorflow … )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Use any open-source (github)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You can</a:t>
            </a:r>
            <a:r>
              <a:rPr lang="zh-TW" b="1">
                <a:solidFill>
                  <a:srgbClr val="FF0000"/>
                </a:solidFill>
              </a:rPr>
              <a:t>’t</a:t>
            </a:r>
            <a:r>
              <a:rPr lang="zh-TW" b="1"/>
              <a:t>...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Answer questions by yourself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Other sources you can use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Any image data set ( e.g., ImageNet )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Any pre-trained image model (e.g., VGG, GoogLeNet )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Any text corpus ( e.g., Wikipedia )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Any knowledge base ( e.g., WordNet )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Any pre-trained word embedding model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22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2200"/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 b="1">
                <a:solidFill>
                  <a:srgbClr val="FF0000"/>
                </a:solidFill>
              </a:rPr>
              <a:t>But you can’t use this : </a:t>
            </a:r>
          </a:p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visualqa.org/download.html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 rotWithShape="1">
          <a:blip r:embed="rId3">
            <a:alphaModFix amt="55000"/>
          </a:blip>
          <a:srcRect b="12907"/>
          <a:stretch/>
        </p:blipFill>
        <p:spPr>
          <a:xfrm>
            <a:off x="161625" y="374700"/>
            <a:ext cx="8820749" cy="5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46650" y="2569958"/>
            <a:ext cx="8520599" cy="110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b="1"/>
              <a:t>Presentation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Presentation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We will choose top 10 teams according to Kaggle scores.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Give a presentation, share what you have done.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You will get bonus scores.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 rotWithShape="1">
          <a:blip r:embed="rId3">
            <a:alphaModFix amt="55000"/>
          </a:blip>
          <a:srcRect b="12907"/>
          <a:stretch/>
        </p:blipFill>
        <p:spPr>
          <a:xfrm>
            <a:off x="161625" y="374700"/>
            <a:ext cx="8820749" cy="5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46650" y="2569958"/>
            <a:ext cx="8520599" cy="110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b="1"/>
              <a:t>Schedule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Schedule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12/04 | Final project released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666666"/>
              </a:buClr>
              <a:buSzPct val="100000"/>
            </a:pPr>
            <a:r>
              <a:rPr lang="zh-TW" sz="2200">
                <a:solidFill>
                  <a:srgbClr val="666666"/>
                </a:solidFill>
              </a:rPr>
              <a:t>01/08 23:59 | Presentation deadline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666666"/>
              </a:buClr>
              <a:buSzPct val="100000"/>
            </a:pPr>
            <a:r>
              <a:rPr lang="zh-TW" sz="2200">
                <a:solidFill>
                  <a:srgbClr val="666666"/>
                </a:solidFill>
              </a:rPr>
              <a:t>01/13 23:59 | Presentation slides deadline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666666"/>
              </a:buClr>
              <a:buSzPct val="100000"/>
            </a:pPr>
            <a:r>
              <a:rPr lang="zh-TW" sz="2200">
                <a:solidFill>
                  <a:srgbClr val="666666"/>
                </a:solidFill>
              </a:rPr>
              <a:t>01/15 14:20 | Presentation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01/20 23:59 | Report deadline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55000"/>
          </a:blip>
          <a:srcRect b="12907"/>
          <a:stretch/>
        </p:blipFill>
        <p:spPr>
          <a:xfrm>
            <a:off x="161625" y="374700"/>
            <a:ext cx="8820749" cy="5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346650" y="2569958"/>
            <a:ext cx="8520599" cy="110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b="1"/>
              <a:t>Grading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 amt="55000"/>
          </a:blip>
          <a:srcRect b="12907"/>
          <a:stretch/>
        </p:blipFill>
        <p:spPr>
          <a:xfrm>
            <a:off x="161625" y="374700"/>
            <a:ext cx="8820749" cy="5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46650" y="2569958"/>
            <a:ext cx="8520599" cy="110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b="1"/>
              <a:t>Task Definition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4200">
                <a:latin typeface="Economica"/>
                <a:ea typeface="Economica"/>
                <a:cs typeface="Economica"/>
                <a:sym typeface="Economica"/>
              </a:rPr>
              <a:t>Grading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Open Sans"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Kaggle Accuracy 10%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Open Sans"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Report 90%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Open Sans"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Presentation</a:t>
            </a:r>
          </a:p>
          <a:p>
            <a:pPr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10 bonus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Economica"/>
                <a:ea typeface="Economica"/>
                <a:cs typeface="Economica"/>
                <a:sym typeface="Economica"/>
              </a:rPr>
              <a:t>Grading - Report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Report (90%)</a:t>
            </a:r>
          </a:p>
          <a:p>
            <a:pPr marL="9144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Open Sans"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Group Information, Division of teamwork</a:t>
            </a:r>
          </a:p>
          <a:p>
            <a:pPr marL="9144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Open Sans"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Data Preprocessing/Flow Chart/</a:t>
            </a:r>
            <a:r>
              <a:rPr lang="zh-TW" sz="22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  <a:p>
            <a:pPr marL="9144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Open Sans"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What have you done? </a:t>
            </a:r>
          </a:p>
          <a:p>
            <a:pPr marL="9144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Open Sans"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Techniques, tricks</a:t>
            </a:r>
          </a:p>
          <a:p>
            <a:pPr marL="9144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Open Sans"/>
            </a:pPr>
            <a:r>
              <a:rPr lang="zh-TW" sz="22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Experiments</a:t>
            </a: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zh-TW" sz="22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including charts &amp; figures &amp; comparsons</a:t>
            </a:r>
          </a:p>
          <a:p>
            <a:pPr marL="9144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Open Sans"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No more than </a:t>
            </a:r>
            <a:r>
              <a:rPr lang="zh-TW" sz="22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6 A4 pages</a:t>
            </a: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 with font size 12</a:t>
            </a:r>
          </a:p>
          <a:p>
            <a:pPr marL="9144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Open Sans"/>
            </a:pP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包含封面封底(if any),reference</a:t>
            </a:r>
          </a:p>
          <a:p>
            <a:pPr marL="9144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Open Sans"/>
            </a:pPr>
            <a:r>
              <a:rPr lang="zh-TW" sz="22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PDF format</a:t>
            </a:r>
            <a:r>
              <a:rPr lang="zh-TW" sz="2200">
                <a:latin typeface="Open Sans"/>
                <a:ea typeface="Open Sans"/>
                <a:cs typeface="Open Sans"/>
                <a:sym typeface="Open Sans"/>
              </a:rPr>
              <a:t>, or you will get </a:t>
            </a:r>
            <a:r>
              <a:rPr lang="zh-TW" sz="22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zero credit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 rotWithShape="1">
          <a:blip r:embed="rId3">
            <a:alphaModFix amt="55000"/>
          </a:blip>
          <a:srcRect b="12907"/>
          <a:stretch/>
        </p:blipFill>
        <p:spPr>
          <a:xfrm>
            <a:off x="161625" y="374700"/>
            <a:ext cx="8820749" cy="5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346650" y="2569958"/>
            <a:ext cx="8520599" cy="110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b="1"/>
              <a:t>Appendix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Keras</a:t>
            </a:r>
            <a:r>
              <a:rPr lang="zh-TW" sz="3600">
                <a:solidFill>
                  <a:srgbClr val="666666"/>
                </a:solidFill>
              </a:rPr>
              <a:t> | Deep Learning library for Theano and TensorFlow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–– </a:t>
            </a:r>
            <a:r>
              <a:rPr lang="zh-TW" sz="2200" i="1"/>
              <a:t>Design your own neural networks in few minutes 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Website : </a:t>
            </a:r>
            <a:r>
              <a:rPr lang="zh-TW" sz="2200" u="sng">
                <a:solidFill>
                  <a:schemeClr val="hlink"/>
                </a:solidFill>
                <a:hlinkClick r:id="rId3"/>
              </a:rPr>
              <a:t>http://keras.io/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Example : 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75" y="3013575"/>
            <a:ext cx="5871650" cy="31168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5">
            <a:alphaModFix/>
          </a:blip>
          <a:srcRect r="83316" b="10217"/>
          <a:stretch/>
        </p:blipFill>
        <p:spPr>
          <a:xfrm>
            <a:off x="4202200" y="2055200"/>
            <a:ext cx="636699" cy="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Introduction to Visual Question Answering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/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link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 rotWithShape="1">
          <a:blip r:embed="rId3">
            <a:alphaModFix amt="71000"/>
          </a:blip>
          <a:srcRect l="5249" t="2416" b="2805"/>
          <a:stretch/>
        </p:blipFill>
        <p:spPr>
          <a:xfrm>
            <a:off x="0" y="0"/>
            <a:ext cx="5177288" cy="685799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>
            <a:spLocks noGrp="1"/>
          </p:cNvSpPr>
          <p:nvPr>
            <p:ph type="ctrTitle"/>
          </p:nvPr>
        </p:nvSpPr>
        <p:spPr>
          <a:xfrm>
            <a:off x="4252650" y="2920850"/>
            <a:ext cx="3918300" cy="115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Economica"/>
                <a:ea typeface="Economica"/>
                <a:cs typeface="Economica"/>
                <a:sym typeface="Economica"/>
              </a:rPr>
              <a:t>Have Fun.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Question Answering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r>
              <a:rPr lang="zh-TW" sz="2200"/>
              <a:t>Answer questions according to corpora.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025" y="2276700"/>
            <a:ext cx="5567948" cy="40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Visual Question Answering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Given a picture and a question, you need to report an answer according to the information in the picture. 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4" y="2531575"/>
            <a:ext cx="7421048" cy="3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3">
            <a:alphaModFix amt="55000"/>
          </a:blip>
          <a:srcRect b="12907"/>
          <a:stretch/>
        </p:blipFill>
        <p:spPr>
          <a:xfrm>
            <a:off x="161625" y="374700"/>
            <a:ext cx="8820749" cy="5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46650" y="2569958"/>
            <a:ext cx="8520599" cy="110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b="1"/>
              <a:t>Introduction to Dataset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Download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Training Images : 13.5 GB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	</a:t>
            </a:r>
            <a:r>
              <a:rPr lang="zh-TW" sz="2200" u="sng">
                <a:solidFill>
                  <a:schemeClr val="hlink"/>
                </a:solidFill>
                <a:hlinkClick r:id="rId3"/>
              </a:rPr>
              <a:t>download</a:t>
            </a:r>
            <a:r>
              <a:rPr lang="zh-TW" sz="2200"/>
              <a:t>    </a:t>
            </a:r>
            <a:r>
              <a:rPr lang="zh-TW" sz="2200" u="sng">
                <a:solidFill>
                  <a:schemeClr val="hlink"/>
                </a:solidFill>
                <a:hlinkClick r:id="rId4"/>
              </a:rPr>
              <a:t>link2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Testing Images : 6.6 GB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	</a:t>
            </a:r>
            <a:r>
              <a:rPr lang="zh-TW" sz="2200" u="sng">
                <a:solidFill>
                  <a:schemeClr val="hlink"/>
                </a:solidFill>
                <a:hlinkClick r:id="rId5"/>
              </a:rPr>
              <a:t>download</a:t>
            </a:r>
            <a:r>
              <a:rPr lang="zh-TW" sz="2200"/>
              <a:t>    </a:t>
            </a:r>
            <a:r>
              <a:rPr lang="zh-TW" sz="2200" u="sng">
                <a:solidFill>
                  <a:schemeClr val="hlink"/>
                </a:solidFill>
                <a:hlinkClick r:id="rId6"/>
              </a:rPr>
              <a:t>link2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Others : 11.5 MB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sz="2200"/>
              <a:t>	</a:t>
            </a:r>
            <a:r>
              <a:rPr lang="zh-TW" sz="2200" u="sng">
                <a:solidFill>
                  <a:schemeClr val="hlink"/>
                </a:solidFill>
                <a:hlinkClick r:id="rId7"/>
              </a:rPr>
              <a:t>download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Training data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Image Set : 82,783 pictures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Question Set : 146,962 questions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Multiple Choices : 5 choices for each question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Answer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Annotation : </a:t>
            </a:r>
            <a:r>
              <a:rPr lang="zh-TW" sz="2200">
                <a:solidFill>
                  <a:srgbClr val="999999"/>
                </a:solidFill>
              </a:rPr>
              <a:t>some more information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Image Set : 40,504 pictures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Question Set : 72,802 questions</a:t>
            </a:r>
          </a:p>
          <a:p>
            <a: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TW" sz="2200"/>
              <a:t>Multiple Choices : 5 choices for each question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/>
              <a:t>Testing data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8118900" y="5981700"/>
            <a:ext cx="1025099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4000" b="1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VQA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718</Words>
  <Application>Microsoft Office PowerPoint</Application>
  <PresentationFormat>如螢幕大小 (4:3)</PresentationFormat>
  <Paragraphs>156</Paragraphs>
  <Slides>35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35</vt:i4>
      </vt:variant>
    </vt:vector>
  </HeadingPairs>
  <TitlesOfParts>
    <vt:vector size="41" baseType="lpstr">
      <vt:lpstr>Arial</vt:lpstr>
      <vt:lpstr>Open Sans</vt:lpstr>
      <vt:lpstr>Impact</vt:lpstr>
      <vt:lpstr>Economica</vt:lpstr>
      <vt:lpstr>luxe</vt:lpstr>
      <vt:lpstr>simple-light</vt:lpstr>
      <vt:lpstr>V I S U A L QUESTION ANSWERING</vt:lpstr>
      <vt:lpstr>PowerPoint 簡報</vt:lpstr>
      <vt:lpstr>Task Definition</vt:lpstr>
      <vt:lpstr>Question Answering</vt:lpstr>
      <vt:lpstr>Visual Question Answering</vt:lpstr>
      <vt:lpstr>Introduction to Dataset</vt:lpstr>
      <vt:lpstr>Download</vt:lpstr>
      <vt:lpstr>Training data</vt:lpstr>
      <vt:lpstr>Testing data</vt:lpstr>
      <vt:lpstr>Data format</vt:lpstr>
      <vt:lpstr>Data format</vt:lpstr>
      <vt:lpstr>Data format</vt:lpstr>
      <vt:lpstr>Data format</vt:lpstr>
      <vt:lpstr>Submission Format</vt:lpstr>
      <vt:lpstr>Submission</vt:lpstr>
      <vt:lpstr>Submission format</vt:lpstr>
      <vt:lpstr>User Guide</vt:lpstr>
      <vt:lpstr>Think about what we have learned...</vt:lpstr>
      <vt:lpstr>Think about what we have learned...</vt:lpstr>
      <vt:lpstr>An undergraduate from MIT did this...</vt:lpstr>
      <vt:lpstr>Some Rules</vt:lpstr>
      <vt:lpstr>You can...</vt:lpstr>
      <vt:lpstr>You can’t...</vt:lpstr>
      <vt:lpstr>Other sources you can use</vt:lpstr>
      <vt:lpstr>Presentation</vt:lpstr>
      <vt:lpstr>Presentation</vt:lpstr>
      <vt:lpstr>Schedule</vt:lpstr>
      <vt:lpstr>Schedule</vt:lpstr>
      <vt:lpstr>Grading</vt:lpstr>
      <vt:lpstr>Grading</vt:lpstr>
      <vt:lpstr>Grading - Report</vt:lpstr>
      <vt:lpstr>Appendix</vt:lpstr>
      <vt:lpstr>Keras | Deep Learning library for Theano and TensorFlow</vt:lpstr>
      <vt:lpstr>Introduction to Visual Question Answering</vt:lpstr>
      <vt:lpstr>Have Fun.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 I S U A L QUESTION ANSWERING</dc:title>
  <dc:creator>Hung-yi Lee</dc:creator>
  <cp:lastModifiedBy>Lee Hung-yi</cp:lastModifiedBy>
  <cp:revision>1</cp:revision>
  <dcterms:modified xsi:type="dcterms:W3CDTF">2016-01-15T03:31:55Z</dcterms:modified>
</cp:coreProperties>
</file>